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2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829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90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130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41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36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978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957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70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73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303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941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1200" dirty="0" smtClean="0"/>
              <a:t>....... الأستاذة : مها عيسى العبدالله ....... </a:t>
            </a:r>
            <a:br>
              <a:rPr lang="ar-IQ" sz="1200" dirty="0" smtClean="0"/>
            </a:br>
            <a:r>
              <a:rPr lang="ar-IQ" sz="1200" dirty="0" smtClean="0"/>
              <a:t>قسم الفلسفة / كلية الآداب / جامعة البصرة</a:t>
            </a:r>
            <a:r>
              <a:rPr lang="ar-IQ" sz="1600" dirty="0" smtClean="0"/>
              <a:t> 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1400" dirty="0" smtClean="0"/>
              <a:t>المحاضرة الثانية / مؤلفات أرسطوطاليس</a:t>
            </a:r>
            <a:endParaRPr lang="ar-IQ" sz="1400" dirty="0"/>
          </a:p>
          <a:p>
            <a:r>
              <a:rPr lang="ar-IQ" sz="1400" dirty="0" smtClean="0"/>
              <a:t> .......... ...  المرحلة الثانية 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0659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400" dirty="0" smtClean="0"/>
              <a:t>مؤلفات أرسطوطاليس (1)</a:t>
            </a:r>
            <a:br>
              <a:rPr lang="ar-IQ" sz="2400" dirty="0" smtClean="0"/>
            </a:br>
            <a:r>
              <a:rPr lang="ar-IQ" sz="2400" dirty="0" smtClean="0"/>
              <a:t>                                                                               أ . د. : مها عيسى العبدالله </a:t>
            </a:r>
            <a:br>
              <a:rPr lang="ar-IQ" sz="2400" dirty="0" smtClean="0"/>
            </a:br>
            <a:r>
              <a:rPr lang="ar-IQ" sz="2400" dirty="0"/>
              <a:t> </a:t>
            </a:r>
            <a:r>
              <a:rPr lang="ar-IQ" sz="2400" dirty="0" smtClean="0"/>
              <a:t>                                                                                  2021/10/24</a:t>
            </a:r>
            <a:endParaRPr lang="ar-IQ" sz="24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ar-IQ" dirty="0"/>
          </a:p>
          <a:p>
            <a:r>
              <a:rPr lang="ar-IQ" dirty="0" smtClean="0"/>
              <a:t>محاضرتنا الثانية عن مؤلفات أرسطوطاليس</a:t>
            </a:r>
            <a:endParaRPr lang="ar-IQ" dirty="0"/>
          </a:p>
          <a:p>
            <a:r>
              <a:rPr lang="ar-IQ" dirty="0" smtClean="0"/>
              <a:t> قبل أن نتطرق لمؤلفات أرسطوطاليس وأهم المشكلات التي ناقشها فيها نطرح سؤلاً مهماً وهو : ما أهمية دراسة مؤلفات أرسطوطاليس ؟</a:t>
            </a:r>
            <a:endParaRPr lang="ar-IQ" dirty="0"/>
          </a:p>
          <a:p>
            <a:r>
              <a:rPr lang="ar-IQ" dirty="0"/>
              <a:t>   </a:t>
            </a:r>
            <a:r>
              <a:rPr lang="ar-IQ" dirty="0" smtClean="0"/>
              <a:t>هناك مبررات أو أسباب مهمة تجعلنا نتوقف عند مؤلفات </a:t>
            </a:r>
            <a:r>
              <a:rPr lang="ar-IQ" dirty="0"/>
              <a:t>أرسطوطاليس </a:t>
            </a:r>
            <a:r>
              <a:rPr lang="ar-IQ" dirty="0" smtClean="0"/>
              <a:t> للتعرف عليها ودراستها وذلك  :</a:t>
            </a:r>
            <a:endParaRPr lang="ar-IQ" dirty="0"/>
          </a:p>
          <a:p>
            <a:endParaRPr lang="ar-IQ" dirty="0"/>
          </a:p>
          <a:p>
            <a:r>
              <a:rPr lang="ar-IQ" dirty="0"/>
              <a:t>1-	لأنها  تمثل </a:t>
            </a:r>
            <a:r>
              <a:rPr lang="ar-IQ" dirty="0" smtClean="0"/>
              <a:t>مصدراً مهما ًمن </a:t>
            </a:r>
            <a:r>
              <a:rPr lang="ar-IQ" dirty="0"/>
              <a:t>مصادر معرفتنا بأرسطوطاليس.</a:t>
            </a:r>
          </a:p>
          <a:p>
            <a:endParaRPr lang="ar-IQ" dirty="0"/>
          </a:p>
          <a:p>
            <a:endParaRPr lang="ar-IQ" dirty="0"/>
          </a:p>
          <a:p>
            <a:r>
              <a:rPr lang="ar-IQ" dirty="0"/>
              <a:t>2 – لأنها  تمثل </a:t>
            </a:r>
            <a:r>
              <a:rPr lang="ar-IQ" dirty="0" smtClean="0"/>
              <a:t>مصدراً من </a:t>
            </a:r>
            <a:r>
              <a:rPr lang="ar-IQ" dirty="0"/>
              <a:t>مصادر معرفتنا  بالفكر الإغريقي عامة والفلسفي خاصة .</a:t>
            </a:r>
          </a:p>
          <a:p>
            <a:endParaRPr lang="ar-IQ" dirty="0"/>
          </a:p>
          <a:p>
            <a:endParaRPr lang="ar-IQ" dirty="0"/>
          </a:p>
          <a:p>
            <a:r>
              <a:rPr lang="ar-IQ" dirty="0"/>
              <a:t>3 – لأنها تمثل </a:t>
            </a:r>
            <a:r>
              <a:rPr lang="ar-IQ" dirty="0" smtClean="0"/>
              <a:t>مصدراً </a:t>
            </a:r>
            <a:r>
              <a:rPr lang="ar-IQ" dirty="0"/>
              <a:t>مهما </a:t>
            </a:r>
            <a:r>
              <a:rPr lang="ar-IQ" dirty="0" smtClean="0"/>
              <a:t>ًيعرفنا </a:t>
            </a:r>
            <a:r>
              <a:rPr lang="ar-IQ" dirty="0"/>
              <a:t>بمنهج أرسطوطاليس ونتاجه الفلسفي :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66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400" dirty="0" smtClean="0"/>
              <a:t>مؤلفات أرسطوطاليس (2)</a:t>
            </a:r>
            <a:br>
              <a:rPr lang="ar-IQ" sz="2400" dirty="0" smtClean="0"/>
            </a:br>
            <a:r>
              <a:rPr lang="ar-IQ" sz="2400" dirty="0"/>
              <a:t> </a:t>
            </a:r>
            <a:r>
              <a:rPr lang="ar-IQ" sz="2400" dirty="0" smtClean="0"/>
              <a:t>                                                                  أ . د .: مها عيسى العبدالله</a:t>
            </a:r>
            <a:br>
              <a:rPr lang="ar-IQ" sz="2400" dirty="0" smtClean="0"/>
            </a:br>
            <a:r>
              <a:rPr lang="ar-IQ" sz="2400" dirty="0" smtClean="0"/>
              <a:t>                                                                                 2021/10/24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إن أفضل فهم يمكن أن نحصل عليه للمفكر أو العالم أو الفيلسوف يكون من خلال </a:t>
            </a:r>
            <a:r>
              <a:rPr lang="ar-IQ" sz="2000" dirty="0" err="1" smtClean="0"/>
              <a:t>إطلاعنا</a:t>
            </a:r>
            <a:r>
              <a:rPr lang="ar-IQ" sz="2000" dirty="0" smtClean="0"/>
              <a:t> على مؤلفاته ذاتها . وكما ذكرنا أن مؤلفات أرسطوطاليس  هي واحدة من المصادر التي تعرفنا بأرسطوطاليس وفلسفته .، التي </a:t>
            </a:r>
            <a:r>
              <a:rPr lang="ar-IQ" sz="2000" dirty="0" err="1" smtClean="0"/>
              <a:t>إمتازت</a:t>
            </a:r>
            <a:r>
              <a:rPr lang="ar-IQ" sz="2000" dirty="0" smtClean="0"/>
              <a:t> كما ذكرنا بالشمول والعمق والغنى .كما تعرفنا بالموروث الإغريقي وبصورة خاصة الموروث الفلسفي . كما سنرى ذلك من خلال تناول المشكلات التي تطرق اليها  أرسطوطاليس .</a:t>
            </a:r>
          </a:p>
          <a:p>
            <a:r>
              <a:rPr lang="ar-IQ" sz="2000" dirty="0" smtClean="0"/>
              <a:t>كما أن المؤلفات التي وضعها أرسطوطاليس  تعرفنا بالمنهج الذي وضعه وتميز به ،  وقد طبق ذلك المنهج على مؤلفاته . </a:t>
            </a:r>
          </a:p>
          <a:p>
            <a:r>
              <a:rPr lang="ar-IQ" sz="2000" dirty="0" smtClean="0"/>
              <a:t>ما يلفت </a:t>
            </a:r>
            <a:r>
              <a:rPr lang="ar-IQ" sz="2000" dirty="0" err="1" smtClean="0"/>
              <a:t>الإنتباه</a:t>
            </a:r>
            <a:r>
              <a:rPr lang="ar-IQ" sz="2000" dirty="0" smtClean="0"/>
              <a:t> بصورة خاصة مع أفلاطون وأرسطوطاليس  أنهما كانا في أحيانٍ كثيرة لا يتناولون مشكلة ما في مؤلف واحد بل في أكثر من مؤلف  ، وأن كان هناك </a:t>
            </a:r>
            <a:r>
              <a:rPr lang="ar-IQ" sz="2000" dirty="0" err="1" smtClean="0"/>
              <a:t>إختلاف</a:t>
            </a:r>
            <a:r>
              <a:rPr lang="ar-IQ" sz="2000" dirty="0" smtClean="0"/>
              <a:t> بين </a:t>
            </a:r>
            <a:r>
              <a:rPr lang="ar-IQ" sz="2000" dirty="0" err="1" smtClean="0"/>
              <a:t>الإثنين</a:t>
            </a:r>
            <a:r>
              <a:rPr lang="ar-IQ" sz="2000" dirty="0" smtClean="0"/>
              <a:t>  على سبيل المثال كان أفلاطون في محاورة واحدة يتناول أكثر من  مشكلة  . وكان أرسطوطاليس  يحدد لمناقشة مشكلة ما مؤلف من مؤلفاته ثم يعود لتناولها  في كتبه الأخرى . على سبيل المثال خص أرسطوطاليس موضوع الطبيعة بكتاب الطبيعة وهو في  جزئيين ثم عاد ليتناوله في مؤلفات أخرى . وهنا نتساءل لماذا  لم يناقش أرسطوطاليس  موضوع الطبيعة كلها في هذا الكتاب  أو في كتابٍ واحد ؟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0664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400" dirty="0" smtClean="0"/>
              <a:t>مؤلفات أرسطوطاليس (3) </a:t>
            </a:r>
            <a:br>
              <a:rPr lang="ar-IQ" sz="2400" dirty="0" smtClean="0"/>
            </a:br>
            <a:r>
              <a:rPr lang="ar-IQ" sz="2400" dirty="0"/>
              <a:t> </a:t>
            </a:r>
            <a:r>
              <a:rPr lang="ar-IQ" sz="2400" dirty="0" smtClean="0"/>
              <a:t>                                                                      أ. د . : مها عيسى العبدالله </a:t>
            </a:r>
            <a:br>
              <a:rPr lang="ar-IQ" sz="2400" dirty="0" smtClean="0"/>
            </a:br>
            <a:r>
              <a:rPr lang="ar-IQ" sz="2400" dirty="0" smtClean="0"/>
              <a:t>                                                                                 </a:t>
            </a:r>
            <a:r>
              <a:rPr lang="ar-IQ" sz="2400" dirty="0" smtClean="0"/>
              <a:t>20211/10/27  </a:t>
            </a:r>
            <a:endParaRPr lang="ar-IQ" sz="24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وذلك لأسباب منها : </a:t>
            </a:r>
          </a:p>
          <a:p>
            <a:r>
              <a:rPr lang="ar-IQ" sz="2000" dirty="0" smtClean="0"/>
              <a:t>1- لأن هذا الموضوع واسع جداً ولا يمكن التطرق لجميع تفاصيله بمؤلف واحد .</a:t>
            </a:r>
          </a:p>
          <a:p>
            <a:r>
              <a:rPr lang="ar-IQ" sz="2000" dirty="0" smtClean="0"/>
              <a:t>2- المنهج الذي </a:t>
            </a:r>
            <a:r>
              <a:rPr lang="ar-IQ" sz="2000" dirty="0" err="1" smtClean="0"/>
              <a:t>إستخدمه</a:t>
            </a:r>
            <a:r>
              <a:rPr lang="ar-IQ" sz="2000" dirty="0" smtClean="0"/>
              <a:t> أرسطوطاليس  في مناقشة  المشكلات  يركز على </a:t>
            </a:r>
            <a:r>
              <a:rPr lang="ar-IQ" sz="2000" dirty="0" err="1" smtClean="0"/>
              <a:t>الإلتزام</a:t>
            </a:r>
            <a:r>
              <a:rPr lang="ar-IQ" sz="2000" dirty="0" smtClean="0"/>
              <a:t> بقواعد أو أسس معينة لا يمكن تجاوزها تمثلت بجملة من الخطوات  ـــ كما سنرى ذلك فيما بعد ــــ  أبرزها تحديد المشكلة  التي يريد البحث فيها .  كما نرى هذه النقطة لا تسمح له بتناول أكثر من مشكلة  في مؤلف واحد  إلا في حال يكون هناك ترابط بين المواضيع التي يبحث بها . </a:t>
            </a:r>
          </a:p>
          <a:p>
            <a:r>
              <a:rPr lang="ar-IQ" sz="2000" dirty="0" smtClean="0"/>
              <a:t>3- إضافة لذلك هناك نقطة مهمة  عرفتها الفلسفة منذ بداياتها الأولى وهي  النقد . والنقد هو عملية هدم وبناء  . وهذا يعني عملية حذف  أو تعديل أو إضافة . وهذا كله يشير إلى فكر متجدد </a:t>
            </a:r>
            <a:r>
              <a:rPr lang="ar-IQ" sz="2000" dirty="0" err="1" smtClean="0"/>
              <a:t>بإستمرار</a:t>
            </a:r>
            <a:r>
              <a:rPr lang="ar-IQ" sz="2000" dirty="0" smtClean="0"/>
              <a:t>  . وهذا ينطبق على مؤلفات أرسطوطاليس كلها وليس فقط على موضوع الطبيعة  . من هنا نرى تنوع مؤلفات أرسطوطاليس وفقاً لمواضيعها  ، حيث وضع لمعظم المواضيع مؤلف خاص به ، ثم تناوله في مؤلف آخر .  على سبيل المثال ــــ كما ذكرنا فيما سبق ـــ  أن أرسطوطاليس خص موضوع الطبيعة بتفاصيله  الواسعة  في كتاب الطبيعة وهو كما ذكرنا في جزئيين  ، كما تناولها في عدد من المؤلفات ومنها  على سبيل المثال لا الحصر: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1952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400" dirty="0" smtClean="0"/>
              <a:t>مؤلفات أرسطوطاليس(4)</a:t>
            </a:r>
            <a:br>
              <a:rPr lang="ar-IQ" sz="2400" dirty="0" smtClean="0"/>
            </a:br>
            <a:r>
              <a:rPr lang="ar-IQ" sz="2400" dirty="0" smtClean="0"/>
              <a:t>                                                                      أ . د . : مها عيسى العبدالله</a:t>
            </a:r>
            <a:br>
              <a:rPr lang="ar-IQ" sz="2400" dirty="0" smtClean="0"/>
            </a:br>
            <a:r>
              <a:rPr lang="ar-IQ" sz="2400" dirty="0" smtClean="0"/>
              <a:t>                                                                            2021/10/24</a:t>
            </a:r>
            <a:br>
              <a:rPr lang="ar-IQ" sz="2400" dirty="0" smtClean="0"/>
            </a:br>
            <a:r>
              <a:rPr lang="ar-IQ" sz="2400" dirty="0" smtClean="0"/>
              <a:t> </a:t>
            </a:r>
            <a:endParaRPr lang="ar-IQ" sz="24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 smtClean="0"/>
              <a:t>1- الكون والفساد 2- السماع الطبيعي  3- الآثار العلوية 4-  النفس 5- كتاب الحيوان .... الخ .</a:t>
            </a:r>
          </a:p>
          <a:p>
            <a:pPr marL="0" indent="0">
              <a:buNone/>
            </a:pPr>
            <a:r>
              <a:rPr lang="ar-IQ" sz="2000" dirty="0"/>
              <a:t> </a:t>
            </a:r>
            <a:r>
              <a:rPr lang="ar-IQ" sz="2000" dirty="0" smtClean="0"/>
              <a:t>لقد تنوعت مؤلفات أرسطوطاليس ، والمراجع  المعنية بالفلسفة اليونانية تشير إلى أن مؤلفات أرسطوطاليس قد قسمت إلى قسمين هما :</a:t>
            </a:r>
          </a:p>
          <a:p>
            <a:pPr marL="0" indent="0">
              <a:buNone/>
            </a:pPr>
            <a:r>
              <a:rPr lang="ar-IQ" sz="2000" dirty="0" smtClean="0"/>
              <a:t>1- مؤلفات الشباب : وهذه المؤلفات قد ضاعت كما تشير المراجع  ، ومعرفتنا بها جاءت من خلال المراجع القديمة  التي ذكرت بقاء شذرات منها وعناوين لها .  وهذه المؤلفات متأثرة </a:t>
            </a:r>
            <a:r>
              <a:rPr lang="ar-IQ" sz="2000" dirty="0" err="1" smtClean="0"/>
              <a:t>بإسلوب</a:t>
            </a:r>
            <a:r>
              <a:rPr lang="ar-IQ" sz="2000" dirty="0" smtClean="0"/>
              <a:t>  أفلاطون وهو كما نعرفه يقوم على الحوار ويتضمن القصة والطرفة وهذه المؤلفات  حتى في بعض عناوينها تشبه محاورات أفلاطون ومنها كما تذكر لنا المراجع : السفسطائي ، المأدبة ، في الشعراء  ، في الصحة  ، في الصلاة ، في العدالة ..... الخ </a:t>
            </a:r>
          </a:p>
          <a:p>
            <a:pPr marL="0" indent="0">
              <a:buNone/>
            </a:pPr>
            <a:r>
              <a:rPr lang="ar-IQ" sz="2000" dirty="0" smtClean="0"/>
              <a:t>2- مؤلفات الكهولة : وهذه كتبت </a:t>
            </a:r>
            <a:r>
              <a:rPr lang="ar-IQ" sz="2000" dirty="0" err="1" smtClean="0"/>
              <a:t>بإسلوب</a:t>
            </a:r>
            <a:r>
              <a:rPr lang="ar-IQ" sz="2000" dirty="0" smtClean="0"/>
              <a:t> تعليمي </a:t>
            </a:r>
            <a:r>
              <a:rPr lang="ar-IQ" sz="2000" dirty="0" err="1" smtClean="0"/>
              <a:t>وإبتعدت</a:t>
            </a:r>
            <a:r>
              <a:rPr lang="ar-IQ" sz="2000" dirty="0" smtClean="0"/>
              <a:t> عن </a:t>
            </a:r>
            <a:r>
              <a:rPr lang="ar-IQ" sz="2000" dirty="0" err="1" smtClean="0"/>
              <a:t>إسلوب</a:t>
            </a:r>
            <a:r>
              <a:rPr lang="ar-IQ" sz="2000" dirty="0" smtClean="0"/>
              <a:t> الحوار وهذا ربما كان السبب في وصفها بأنها مؤلفات صعبة وجافة لأنها  قد وضعت لتلاميذه . أو ربما السبب في صعوبتها أن من كتبها هم تلاميذه عنه وقام هو بمراجعتها .وقد صنفت هذه المؤلفات إلى :</a:t>
            </a:r>
          </a:p>
          <a:p>
            <a:pPr marL="0" indent="0">
              <a:buNone/>
            </a:pPr>
            <a:r>
              <a:rPr lang="ar-IQ" sz="2000" dirty="0" smtClean="0"/>
              <a:t>!- الكتب المنطقية 2- الكتب الطبيعية 3- الكتب الميتافيزيقية 4- الكتب الخلقية  والسياسية  5-  والكتب الفنية  .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0565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627</Words>
  <Application>Microsoft Office PowerPoint</Application>
  <PresentationFormat>عرض على الشاشة (3:4)‏</PresentationFormat>
  <Paragraphs>31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....... الأستاذة : مها عيسى العبدالله .......  قسم الفلسفة / كلية الآداب / جامعة البصرة  </vt:lpstr>
      <vt:lpstr>مؤلفات أرسطوطاليس (1)                                                                                أ . د. : مها عيسى العبدالله                                                                                     2021/10/24</vt:lpstr>
      <vt:lpstr>مؤلفات أرسطوطاليس (2)                                                                    أ . د .: مها عيسى العبدالله                                                                                  2021/10/24</vt:lpstr>
      <vt:lpstr>مؤلفات أرسطوطاليس (3)                                                                         أ. د . : مها عيسى العبدالله                                                                                   20211/10/27  </vt:lpstr>
      <vt:lpstr>مؤلفات أرسطوطاليس(4)                                                                       أ . د . : مها عيسى العبدالله                                                                             2021/10/24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مؤلفات أرسطوطاليس</dc:title>
  <dc:creator>d.maha</dc:creator>
  <cp:lastModifiedBy>DR.Ahmed Saker 2o1O</cp:lastModifiedBy>
  <cp:revision>26</cp:revision>
  <dcterms:created xsi:type="dcterms:W3CDTF">2021-01-27T08:10:18Z</dcterms:created>
  <dcterms:modified xsi:type="dcterms:W3CDTF">2022-12-13T23:24:51Z</dcterms:modified>
</cp:coreProperties>
</file>